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0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1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74" r:id="rId6"/>
    <p:sldId id="258" r:id="rId7"/>
    <p:sldId id="261" r:id="rId8"/>
    <p:sldId id="259" r:id="rId9"/>
    <p:sldId id="265" r:id="rId10"/>
    <p:sldId id="268" r:id="rId11"/>
    <p:sldId id="263" r:id="rId12"/>
    <p:sldId id="275" r:id="rId13"/>
    <p:sldId id="276" r:id="rId14"/>
    <p:sldId id="269" r:id="rId15"/>
    <p:sldId id="264" r:id="rId16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C6FE48-70A1-44E2-B775-18F731BB3BD2}">
          <p14:sldIdLst>
            <p14:sldId id="256"/>
            <p14:sldId id="274"/>
            <p14:sldId id="258"/>
            <p14:sldId id="261"/>
            <p14:sldId id="259"/>
            <p14:sldId id="265"/>
            <p14:sldId id="268"/>
            <p14:sldId id="263"/>
            <p14:sldId id="275"/>
            <p14:sldId id="276"/>
            <p14:sldId id="269"/>
          </p14:sldIdLst>
        </p14:section>
        <p14:section name="Untitled Section" id="{2807B811-4A87-44AC-A2AF-FFEEB386B5C6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t Pointon" initials="JP" lastIdx="1" clrIdx="0">
    <p:extLst>
      <p:ext uri="{19B8F6BF-5375-455C-9EA6-DF929625EA0E}">
        <p15:presenceInfo xmlns:p15="http://schemas.microsoft.com/office/powerpoint/2012/main" userId="S-1-5-21-1481405251-2099805539-4251068971-1374" providerId="AD"/>
      </p:ext>
    </p:extLst>
  </p:cmAuthor>
  <p:cmAuthor id="2" name="HR" initials="H" lastIdx="1" clrIdx="1">
    <p:extLst>
      <p:ext uri="{19B8F6BF-5375-455C-9EA6-DF929625EA0E}">
        <p15:presenceInfo xmlns:p15="http://schemas.microsoft.com/office/powerpoint/2012/main" userId="HR" providerId="None"/>
      </p:ext>
    </p:extLst>
  </p:cmAuthor>
  <p:cmAuthor id="3" name="Reena Jefferies" initials="RJ" lastIdx="1" clrIdx="2">
    <p:extLst>
      <p:ext uri="{19B8F6BF-5375-455C-9EA6-DF929625EA0E}">
        <p15:presenceInfo xmlns:p15="http://schemas.microsoft.com/office/powerpoint/2012/main" userId="S::reena@disabilitypositive.org::670a16b1-00a8-4985-8ebe-c2440c66f4db" providerId="AD"/>
      </p:ext>
    </p:extLst>
  </p:cmAuthor>
  <p:cmAuthor id="4" name="Sue Kellett" initials="SK" lastIdx="1" clrIdx="3">
    <p:extLst>
      <p:ext uri="{19B8F6BF-5375-455C-9EA6-DF929625EA0E}">
        <p15:presenceInfo xmlns:p15="http://schemas.microsoft.com/office/powerpoint/2012/main" userId="S::suek@disabilitypositive.org::18d79b4d-ef62-4d60-af46-4dac8e1121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65" d="100"/>
          <a:sy n="65" d="100"/>
        </p:scale>
        <p:origin x="28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552" y="-3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.2\Data\HR\Staff%20survey\2023\Survey%20Chart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.2\Data\HR\Staff%20survey\2023\Survey%20Chart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.2\Data\HR\Staff%20survey\2023\Survey%20Chart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.2\Data\HR\Staff%20survey\2023\Survey%20Chart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.2\Data\HR\Staff%20survey\2023\Survey%20Chart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.2\Data\HR\Staff%20survey\2022\Survey%20resul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.2\Data\HR\Staff%20survey\2023\Survey%20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.2\Data\HR\Staff%20survey\2023\Survey%20Char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Responses</a:t>
            </a:r>
            <a:r>
              <a:rPr lang="en-GB" baseline="0"/>
              <a:t> by Department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Sheet1!$A$1:$A$10</c:f>
              <c:strCache>
                <c:ptCount val="10"/>
                <c:pt idx="0">
                  <c:v>Advocacy</c:v>
                </c:pt>
                <c:pt idx="1">
                  <c:v>ACSS</c:v>
                </c:pt>
                <c:pt idx="2">
                  <c:v>Coummunity Engagement</c:v>
                </c:pt>
                <c:pt idx="3">
                  <c:v>Rec. &amp; Admin</c:v>
                </c:pt>
                <c:pt idx="4">
                  <c:v>Payroll</c:v>
                </c:pt>
                <c:pt idx="5">
                  <c:v>SMT</c:v>
                </c:pt>
                <c:pt idx="6">
                  <c:v>Policy &amp; Comms</c:v>
                </c:pt>
                <c:pt idx="7">
                  <c:v>SBS</c:v>
                </c:pt>
                <c:pt idx="8">
                  <c:v>Finance</c:v>
                </c:pt>
                <c:pt idx="9">
                  <c:v>Org. Wide</c:v>
                </c:pt>
              </c:strCache>
            </c:strRef>
          </c:cat>
          <c:val>
            <c:numRef>
              <c:f>Sheet1!$B$1:$B$10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14</c:v>
                </c:pt>
                <c:pt idx="5">
                  <c:v>4</c:v>
                </c:pt>
                <c:pt idx="6">
                  <c:v>2</c:v>
                </c:pt>
                <c:pt idx="7">
                  <c:v>8</c:v>
                </c:pt>
                <c:pt idx="8">
                  <c:v>2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0-4E1B-AAFD-FD38E17B1E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3555823"/>
        <c:axId val="1521191999"/>
      </c:barChart>
      <c:catAx>
        <c:axId val="1553555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1191999"/>
        <c:crosses val="autoZero"/>
        <c:auto val="1"/>
        <c:lblAlgn val="ctr"/>
        <c:lblOffset val="100"/>
        <c:noMultiLvlLbl val="0"/>
      </c:catAx>
      <c:valAx>
        <c:axId val="15211919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3555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0" i="0" baseline="0">
                <a:effectLst/>
              </a:rPr>
              <a:t>Question 7: Do you feel like your colleagues give each other respect here?</a:t>
            </a:r>
            <a:endParaRPr lang="en-GB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1560943"/>
        <c:axId val="1281561359"/>
      </c:barChart>
      <c:catAx>
        <c:axId val="1281560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561359"/>
        <c:crosses val="autoZero"/>
        <c:auto val="1"/>
        <c:lblAlgn val="ctr"/>
        <c:lblOffset val="100"/>
        <c:noMultiLvlLbl val="0"/>
      </c:catAx>
      <c:valAx>
        <c:axId val="12815613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5609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Sheet1!$A$67:$A$71</c:f>
              <c:strCache>
                <c:ptCount val="5"/>
                <c:pt idx="0">
                  <c:v>Absolutley</c:v>
                </c:pt>
                <c:pt idx="1">
                  <c:v>Very Much</c:v>
                </c:pt>
                <c:pt idx="2">
                  <c:v>Somewhat</c:v>
                </c:pt>
                <c:pt idx="3">
                  <c:v>Not Really</c:v>
                </c:pt>
                <c:pt idx="4">
                  <c:v>Not at all</c:v>
                </c:pt>
              </c:strCache>
            </c:strRef>
          </c:cat>
          <c:val>
            <c:numRef>
              <c:f>Sheet1!$B$67:$B$71</c:f>
              <c:numCache>
                <c:formatCode>General</c:formatCode>
                <c:ptCount val="5"/>
                <c:pt idx="0">
                  <c:v>29</c:v>
                </c:pt>
                <c:pt idx="1">
                  <c:v>17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51-4187-9FEF-8310245F0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518207"/>
        <c:axId val="128440351"/>
      </c:barChart>
      <c:catAx>
        <c:axId val="296518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40351"/>
        <c:crosses val="autoZero"/>
        <c:auto val="1"/>
        <c:lblAlgn val="ctr"/>
        <c:lblOffset val="100"/>
        <c:noMultiLvlLbl val="0"/>
      </c:catAx>
      <c:valAx>
        <c:axId val="128440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518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8907288"/>
        <c:axId val="758898760"/>
      </c:barChart>
      <c:catAx>
        <c:axId val="758907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898760"/>
        <c:crosses val="autoZero"/>
        <c:auto val="1"/>
        <c:lblAlgn val="ctr"/>
        <c:lblOffset val="100"/>
        <c:noMultiLvlLbl val="0"/>
      </c:catAx>
      <c:valAx>
        <c:axId val="75889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907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0" i="0" baseline="0">
                <a:effectLst/>
              </a:rPr>
              <a:t>Question 7: Do you feel like your colleagues give each other respect here?</a:t>
            </a:r>
            <a:endParaRPr lang="en-GB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1560943"/>
        <c:axId val="1281561359"/>
      </c:barChart>
      <c:catAx>
        <c:axId val="1281560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561359"/>
        <c:crosses val="autoZero"/>
        <c:auto val="1"/>
        <c:lblAlgn val="ctr"/>
        <c:lblOffset val="100"/>
        <c:noMultiLvlLbl val="0"/>
      </c:catAx>
      <c:valAx>
        <c:axId val="12815613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5609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Sheet1!$A$75:$A$79</c:f>
              <c:strCache>
                <c:ptCount val="5"/>
                <c:pt idx="0">
                  <c:v>Absolutley</c:v>
                </c:pt>
                <c:pt idx="1">
                  <c:v>Very Much</c:v>
                </c:pt>
                <c:pt idx="2">
                  <c:v>Somewhat</c:v>
                </c:pt>
                <c:pt idx="3">
                  <c:v>Not Really</c:v>
                </c:pt>
                <c:pt idx="4">
                  <c:v>Not at all</c:v>
                </c:pt>
              </c:strCache>
            </c:strRef>
          </c:cat>
          <c:val>
            <c:numRef>
              <c:f>Sheet1!$B$75:$B$79</c:f>
              <c:numCache>
                <c:formatCode>General</c:formatCode>
                <c:ptCount val="5"/>
                <c:pt idx="0">
                  <c:v>12</c:v>
                </c:pt>
                <c:pt idx="1">
                  <c:v>23</c:v>
                </c:pt>
                <c:pt idx="2">
                  <c:v>15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43-46BF-B217-EC42EF7F3F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525887"/>
        <c:axId val="128453247"/>
      </c:barChart>
      <c:catAx>
        <c:axId val="296525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53247"/>
        <c:crosses val="autoZero"/>
        <c:auto val="1"/>
        <c:lblAlgn val="ctr"/>
        <c:lblOffset val="100"/>
        <c:noMultiLvlLbl val="0"/>
      </c:catAx>
      <c:valAx>
        <c:axId val="128453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525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8907288"/>
        <c:axId val="758898760"/>
      </c:barChart>
      <c:catAx>
        <c:axId val="758907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898760"/>
        <c:crosses val="autoZero"/>
        <c:auto val="1"/>
        <c:lblAlgn val="ctr"/>
        <c:lblOffset val="100"/>
        <c:noMultiLvlLbl val="0"/>
      </c:catAx>
      <c:valAx>
        <c:axId val="75889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907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0" i="0" baseline="0">
                <a:effectLst/>
              </a:rPr>
              <a:t>Question 7: Do you feel like your colleagues give each other respect here?</a:t>
            </a:r>
            <a:endParaRPr lang="en-GB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1560943"/>
        <c:axId val="1281561359"/>
      </c:barChart>
      <c:catAx>
        <c:axId val="1281560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561359"/>
        <c:crosses val="autoZero"/>
        <c:auto val="1"/>
        <c:lblAlgn val="ctr"/>
        <c:lblOffset val="100"/>
        <c:noMultiLvlLbl val="0"/>
      </c:catAx>
      <c:valAx>
        <c:axId val="12815613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5609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Sheet1!$A$85:$A$89</c:f>
              <c:strCache>
                <c:ptCount val="5"/>
                <c:pt idx="0">
                  <c:v>Always</c:v>
                </c:pt>
                <c:pt idx="1">
                  <c:v>Usually</c:v>
                </c:pt>
                <c:pt idx="2">
                  <c:v>Sometimes</c:v>
                </c:pt>
                <c:pt idx="3">
                  <c:v>Rarely</c:v>
                </c:pt>
                <c:pt idx="4">
                  <c:v>Never</c:v>
                </c:pt>
              </c:strCache>
            </c:strRef>
          </c:cat>
          <c:val>
            <c:numRef>
              <c:f>Sheet1!$B$85:$B$89</c:f>
              <c:numCache>
                <c:formatCode>General</c:formatCode>
                <c:ptCount val="5"/>
                <c:pt idx="0">
                  <c:v>26</c:v>
                </c:pt>
                <c:pt idx="1">
                  <c:v>24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29-4CA8-BA11-96128DC39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528767"/>
        <c:axId val="128453743"/>
      </c:barChart>
      <c:catAx>
        <c:axId val="296528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53743"/>
        <c:crosses val="autoZero"/>
        <c:auto val="1"/>
        <c:lblAlgn val="ctr"/>
        <c:lblOffset val="100"/>
        <c:noMultiLvlLbl val="0"/>
      </c:catAx>
      <c:valAx>
        <c:axId val="128453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5287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8907288"/>
        <c:axId val="758898760"/>
      </c:barChart>
      <c:catAx>
        <c:axId val="758907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898760"/>
        <c:crosses val="autoZero"/>
        <c:auto val="1"/>
        <c:lblAlgn val="ctr"/>
        <c:lblOffset val="100"/>
        <c:noMultiLvlLbl val="0"/>
      </c:catAx>
      <c:valAx>
        <c:axId val="75889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907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Sheet1!$B$108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Sheet1!$A$109:$A$113</c:f>
              <c:strCache>
                <c:ptCount val="5"/>
                <c:pt idx="0">
                  <c:v>Positive</c:v>
                </c:pt>
                <c:pt idx="1">
                  <c:v>Collaborative</c:v>
                </c:pt>
                <c:pt idx="2">
                  <c:v>Representative</c:v>
                </c:pt>
                <c:pt idx="3">
                  <c:v>Ambitious </c:v>
                </c:pt>
                <c:pt idx="4">
                  <c:v>Trustworthy</c:v>
                </c:pt>
              </c:strCache>
            </c:strRef>
          </c:cat>
          <c:val>
            <c:numRef>
              <c:f>Sheet1!$B$109:$B$113</c:f>
              <c:numCache>
                <c:formatCode>General</c:formatCode>
                <c:ptCount val="5"/>
                <c:pt idx="0">
                  <c:v>49</c:v>
                </c:pt>
                <c:pt idx="1">
                  <c:v>49</c:v>
                </c:pt>
                <c:pt idx="2">
                  <c:v>50</c:v>
                </c:pt>
                <c:pt idx="3">
                  <c:v>38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C9-4BCB-AB93-6226A3CA14C3}"/>
            </c:ext>
          </c:extLst>
        </c:ser>
        <c:ser>
          <c:idx val="1"/>
          <c:order val="1"/>
          <c:tx>
            <c:strRef>
              <c:f>Sheet1!$C$108</c:f>
              <c:strCache>
                <c:ptCount val="1"/>
                <c:pt idx="0">
                  <c:v>No/Not Sure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Sheet1!$A$109:$A$113</c:f>
              <c:strCache>
                <c:ptCount val="5"/>
                <c:pt idx="0">
                  <c:v>Positive</c:v>
                </c:pt>
                <c:pt idx="1">
                  <c:v>Collaborative</c:v>
                </c:pt>
                <c:pt idx="2">
                  <c:v>Representative</c:v>
                </c:pt>
                <c:pt idx="3">
                  <c:v>Ambitious </c:v>
                </c:pt>
                <c:pt idx="4">
                  <c:v>Trustworthy</c:v>
                </c:pt>
              </c:strCache>
            </c:strRef>
          </c:cat>
          <c:val>
            <c:numRef>
              <c:f>Sheet1!$C$109:$C$113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C9-4BCB-AB93-6226A3CA14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3704800"/>
        <c:axId val="629687952"/>
      </c:barChart>
      <c:catAx>
        <c:axId val="37370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687952"/>
        <c:crosses val="autoZero"/>
        <c:auto val="1"/>
        <c:lblAlgn val="ctr"/>
        <c:lblOffset val="100"/>
        <c:noMultiLvlLbl val="0"/>
      </c:catAx>
      <c:valAx>
        <c:axId val="629687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704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275447815308501E-2"/>
          <c:y val="5.3023639096896787E-2"/>
          <c:w val="0.93383238007092817"/>
          <c:h val="0.886667712178710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Sheet1!$A$19:$A$23</c:f>
              <c:strCache>
                <c:ptCount val="5"/>
                <c:pt idx="0">
                  <c:v>Awesome</c:v>
                </c:pt>
                <c:pt idx="1">
                  <c:v>Very Good</c:v>
                </c:pt>
                <c:pt idx="2">
                  <c:v>Good</c:v>
                </c:pt>
                <c:pt idx="3">
                  <c:v>Bad</c:v>
                </c:pt>
                <c:pt idx="4">
                  <c:v>Terrible</c:v>
                </c:pt>
              </c:strCache>
            </c:strRef>
          </c:cat>
          <c:val>
            <c:numRef>
              <c:f>Sheet1!$B$19:$B$23</c:f>
              <c:numCache>
                <c:formatCode>General</c:formatCode>
                <c:ptCount val="5"/>
                <c:pt idx="0">
                  <c:v>13</c:v>
                </c:pt>
                <c:pt idx="1">
                  <c:v>25</c:v>
                </c:pt>
                <c:pt idx="2">
                  <c:v>12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9A-4DB2-9D6A-4ADE2365AC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684223"/>
        <c:axId val="1553220623"/>
      </c:barChart>
      <c:catAx>
        <c:axId val="114684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3220623"/>
        <c:crosses val="autoZero"/>
        <c:auto val="1"/>
        <c:lblAlgn val="ctr"/>
        <c:lblOffset val="100"/>
        <c:noMultiLvlLbl val="0"/>
      </c:catAx>
      <c:valAx>
        <c:axId val="1553220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684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8907288"/>
        <c:axId val="758898760"/>
      </c:barChart>
      <c:catAx>
        <c:axId val="758907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898760"/>
        <c:crosses val="autoZero"/>
        <c:auto val="1"/>
        <c:lblAlgn val="ctr"/>
        <c:lblOffset val="100"/>
        <c:noMultiLvlLbl val="0"/>
      </c:catAx>
      <c:valAx>
        <c:axId val="75889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907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solidFill>
                <a:srgbClr val="FFC000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D0C-41FF-8D85-8A52F3A081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D0C-41FF-8D85-8A52F3A081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D0C-41FF-8D85-8A52F3A081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D0C-41FF-8D85-8A52F3A081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D0C-41FF-8D85-8A52F3A081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D0C-41FF-8D85-8A52F3A081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D0C-41FF-8D85-8A52F3A081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D0C-41FF-8D85-8A52F3A081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Sheet1!$A$96:$A$103</c:f>
              <c:strCache>
                <c:ptCount val="8"/>
                <c:pt idx="0">
                  <c:v>Extremely happy</c:v>
                </c:pt>
                <c:pt idx="1">
                  <c:v>Happy</c:v>
                </c:pt>
                <c:pt idx="2">
                  <c:v>OK</c:v>
                </c:pt>
                <c:pt idx="3">
                  <c:v>Bored</c:v>
                </c:pt>
                <c:pt idx="4">
                  <c:v>Tired</c:v>
                </c:pt>
                <c:pt idx="5">
                  <c:v>Sad</c:v>
                </c:pt>
                <c:pt idx="6">
                  <c:v>Upset</c:v>
                </c:pt>
                <c:pt idx="7">
                  <c:v>Angry</c:v>
                </c:pt>
              </c:strCache>
            </c:strRef>
          </c:cat>
          <c:val>
            <c:numRef>
              <c:f>Sheet1!$B$96:$B$103</c:f>
              <c:numCache>
                <c:formatCode>General</c:formatCode>
                <c:ptCount val="8"/>
                <c:pt idx="0">
                  <c:v>4</c:v>
                </c:pt>
                <c:pt idx="1">
                  <c:v>27</c:v>
                </c:pt>
                <c:pt idx="2">
                  <c:v>15</c:v>
                </c:pt>
                <c:pt idx="3">
                  <c:v>0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D0C-41FF-8D85-8A52F3A0814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692038495188102E-2"/>
          <c:y val="7.407407407407407E-2"/>
          <c:w val="0.90286351706036749"/>
          <c:h val="0.841674686497521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Sheet1!$A$27:$A$29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aware of strategy</c:v>
                </c:pt>
              </c:strCache>
            </c:strRef>
          </c:cat>
          <c:val>
            <c:numRef>
              <c:f>Sheet1!$B$27:$B$29</c:f>
              <c:numCache>
                <c:formatCode>General</c:formatCode>
                <c:ptCount val="3"/>
                <c:pt idx="0">
                  <c:v>47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C9-4BA1-903A-9CB91266F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681823"/>
        <c:axId val="1550737343"/>
      </c:barChart>
      <c:catAx>
        <c:axId val="114681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0737343"/>
        <c:crosses val="autoZero"/>
        <c:auto val="1"/>
        <c:lblAlgn val="ctr"/>
        <c:lblOffset val="100"/>
        <c:noMultiLvlLbl val="0"/>
      </c:catAx>
      <c:valAx>
        <c:axId val="1550737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681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Sheet1!$A$60:$J$60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strCache>
            </c:strRef>
          </c:cat>
          <c:val>
            <c:numRef>
              <c:f>Sheet1!$A$61:$J$61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3</c:v>
                </c:pt>
                <c:pt idx="6">
                  <c:v>9</c:v>
                </c:pt>
                <c:pt idx="7">
                  <c:v>13</c:v>
                </c:pt>
                <c:pt idx="8">
                  <c:v>10</c:v>
                </c:pt>
                <c:pt idx="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BA-4B96-BE1C-3F6633CCE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4341152"/>
        <c:axId val="1334342816"/>
      </c:barChart>
      <c:catAx>
        <c:axId val="13343411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Scale</a:t>
                </a:r>
                <a:r>
                  <a:rPr lang="en-GB" baseline="0" dirty="0"/>
                  <a:t> 1-10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0.4832852030751566"/>
              <c:y val="0.924074895427077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4342816"/>
        <c:crosses val="autoZero"/>
        <c:auto val="1"/>
        <c:lblAlgn val="ctr"/>
        <c:lblOffset val="100"/>
        <c:noMultiLvlLbl val="0"/>
      </c:catAx>
      <c:valAx>
        <c:axId val="133434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Responses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4341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8907288"/>
        <c:axId val="758898760"/>
      </c:barChart>
      <c:catAx>
        <c:axId val="758907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898760"/>
        <c:crosses val="autoZero"/>
        <c:auto val="1"/>
        <c:lblAlgn val="ctr"/>
        <c:lblOffset val="100"/>
        <c:noMultiLvlLbl val="0"/>
      </c:catAx>
      <c:valAx>
        <c:axId val="75889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907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Sheet1!$A$50:$A$53</c:f>
              <c:strCache>
                <c:ptCount val="4"/>
                <c:pt idx="0">
                  <c:v>Yes</c:v>
                </c:pt>
                <c:pt idx="1">
                  <c:v>Yes, with additional training</c:v>
                </c:pt>
                <c:pt idx="2">
                  <c:v>Happy at current level</c:v>
                </c:pt>
                <c:pt idx="3">
                  <c:v>No</c:v>
                </c:pt>
              </c:strCache>
            </c:strRef>
          </c:cat>
          <c:val>
            <c:numRef>
              <c:f>Sheet1!$B$50:$B$53</c:f>
              <c:numCache>
                <c:formatCode>General</c:formatCode>
                <c:ptCount val="4"/>
                <c:pt idx="0">
                  <c:v>13</c:v>
                </c:pt>
                <c:pt idx="1">
                  <c:v>9</c:v>
                </c:pt>
                <c:pt idx="2">
                  <c:v>25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8E-4C1C-B291-2FDB52217B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530207"/>
        <c:axId val="128427455"/>
      </c:barChart>
      <c:catAx>
        <c:axId val="296530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27455"/>
        <c:crosses val="autoZero"/>
        <c:auto val="1"/>
        <c:lblAlgn val="ctr"/>
        <c:lblOffset val="100"/>
        <c:noMultiLvlLbl val="0"/>
      </c:catAx>
      <c:valAx>
        <c:axId val="128427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530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8907288"/>
        <c:axId val="758898760"/>
      </c:barChart>
      <c:catAx>
        <c:axId val="758907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898760"/>
        <c:crosses val="autoZero"/>
        <c:auto val="1"/>
        <c:lblAlgn val="ctr"/>
        <c:lblOffset val="100"/>
        <c:noMultiLvlLbl val="0"/>
      </c:catAx>
      <c:valAx>
        <c:axId val="75889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907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Sheet1!$A$58:$A$60</c:f>
              <c:strCache>
                <c:ptCount val="3"/>
                <c:pt idx="0">
                  <c:v>Yes</c:v>
                </c:pt>
                <c:pt idx="1">
                  <c:v>Unsure</c:v>
                </c:pt>
                <c:pt idx="2">
                  <c:v>No</c:v>
                </c:pt>
              </c:strCache>
            </c:strRef>
          </c:cat>
          <c:val>
            <c:numRef>
              <c:f>Sheet1!$B$58:$B$60</c:f>
              <c:numCache>
                <c:formatCode>General</c:formatCode>
                <c:ptCount val="3"/>
                <c:pt idx="0">
                  <c:v>39</c:v>
                </c:pt>
                <c:pt idx="1">
                  <c:v>11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22-4431-AA38-6D54A63DBD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527327"/>
        <c:axId val="128444815"/>
      </c:barChart>
      <c:catAx>
        <c:axId val="296527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44815"/>
        <c:crosses val="autoZero"/>
        <c:auto val="1"/>
        <c:lblAlgn val="ctr"/>
        <c:lblOffset val="100"/>
        <c:noMultiLvlLbl val="0"/>
      </c:catAx>
      <c:valAx>
        <c:axId val="128444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5273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8907288"/>
        <c:axId val="758898760"/>
      </c:barChart>
      <c:catAx>
        <c:axId val="758907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898760"/>
        <c:crosses val="autoZero"/>
        <c:auto val="1"/>
        <c:lblAlgn val="ctr"/>
        <c:lblOffset val="100"/>
        <c:noMultiLvlLbl val="0"/>
      </c:catAx>
      <c:valAx>
        <c:axId val="75889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907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1A96020-D251-4E23-8C38-9F49BDC118E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1E5FBE50-063E-4030-AEC4-3765CF8C3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722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5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5FBE50-063E-4030-AEC4-3765CF8C32A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665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5FBE50-063E-4030-AEC4-3765CF8C32A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40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5FBE50-063E-4030-AEC4-3765CF8C32A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91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5FBE50-063E-4030-AEC4-3765CF8C32A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498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5FBE50-063E-4030-AEC4-3765CF8C32A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526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5FBE50-063E-4030-AEC4-3765CF8C32A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24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5FBE50-063E-4030-AEC4-3765CF8C32A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063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5FBE50-063E-4030-AEC4-3765CF8C32A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961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5FBE50-063E-4030-AEC4-3765CF8C32A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446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5FBE50-063E-4030-AEC4-3765CF8C32A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279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5FBE50-063E-4030-AEC4-3765CF8C32A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064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9C930-ECC7-4C61-A13F-975CF2ACA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B02C43-B036-4CC5-A7C2-F16304C9D0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DCE94-E0CE-4FDD-8EBD-6216AB800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2C57-9ACD-44A5-ACD8-9047BECF5CC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EF60C-B752-4F85-9FAA-CED2B823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B9F04-A564-4EA0-8A6B-EC9466D05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2545-DCEA-484F-ADD9-4426DD70C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74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8989B-AEC8-4B46-81EC-ED915447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DD4445-C953-4837-AC26-F8FF7B785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42B51-9B65-4322-9A77-294FCE97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2C57-9ACD-44A5-ACD8-9047BECF5CC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8418D-4EB1-4155-AC6A-13A995B56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8DF03-02F8-4795-AF88-CBFD2CB7B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2545-DCEA-484F-ADD9-4426DD70C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239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BD3B6F-F867-4E78-BDCA-89324C0142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BDA5C9-A32F-4022-B1DD-6F464FBCD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982E3-49B7-4066-B903-573F169C2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2C57-9ACD-44A5-ACD8-9047BECF5CC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B5582-9F66-4081-BA54-4149633A4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69172-5E25-403C-A696-E7E21680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2545-DCEA-484F-ADD9-4426DD70C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26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47A93-9DB3-46F7-B044-DC9896C4A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EFDFE-C0E1-4A2C-B877-A4D3419FC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16D09-CAB5-4CBA-87A5-53F0DC344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2C57-9ACD-44A5-ACD8-9047BECF5CC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E2860-A8BB-4E85-9552-E28C1DD3D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8DB6E-EE4C-4DD4-BD94-63278B567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2545-DCEA-484F-ADD9-4426DD70C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53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39F5E-C0E3-42F1-9C2B-FC4EB50A1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877682-4A15-4076-A0FE-9D3267E60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3AC70-70D6-4FD0-83A4-E37AB2BF9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2C57-9ACD-44A5-ACD8-9047BECF5CC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A6542-D5F0-4937-A8B7-A5C44D6C4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0A87-3F57-44F3-AE0E-DF2E59039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2545-DCEA-484F-ADD9-4426DD70C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99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29679-8B98-44D0-AB9C-A9C429E55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841BA-C9BC-4FB0-B8EE-77C7129DB4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B4742-A6B6-4442-8036-6B7C8CF34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D9F25B-49F2-4DB1-A4AA-A542705A5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2C57-9ACD-44A5-ACD8-9047BECF5CC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6226F-0295-4E30-9315-F7150225E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92D63B-A1C6-416B-9302-1233A1AA6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2545-DCEA-484F-ADD9-4426DD70C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54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04782-8E05-43FE-8CB4-CF5C4132F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0DDE7-8C5B-4A59-B493-4E6BE87F4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9AF664-3BC0-4F1B-9DE0-1C5644E98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F3ACA8-838C-4482-A36D-75D7ABD9B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6F5005-304C-4563-8AC7-7D1C352A5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95A5BB-58C5-465F-AF6C-3143BE0E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2C57-9ACD-44A5-ACD8-9047BECF5CC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ECFE58-60D7-479E-BCDA-09909A606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C0D6B5-CDB8-45EB-B9E2-8E99E809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2545-DCEA-484F-ADD9-4426DD70C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96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6669-FCED-478E-8928-71DF259F9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7C4586-C118-45F7-8CB7-7A451AE19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2C57-9ACD-44A5-ACD8-9047BECF5CC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785DEB-AA23-4083-9BDB-C77ECC5EE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3C5F9B-FB57-4B2F-BE07-06DEE16D7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2545-DCEA-484F-ADD9-4426DD70C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35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7F6825-3865-469D-97A9-ECA21947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2C57-9ACD-44A5-ACD8-9047BECF5CC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413971-C7CA-4C80-A391-9F89E2989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25587-EF81-4D02-B7EE-6BE693B4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2545-DCEA-484F-ADD9-4426DD70C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22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C7AE3-0FBA-4EEB-BC99-BA60D92C6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1E652-6F77-4215-902D-D436077A6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964926-40C3-496E-9D00-DC5C55DBB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D810A-D111-4B56-BB1A-087FA6061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2C57-9ACD-44A5-ACD8-9047BECF5CC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20E4C-8ED0-4DE4-9B99-E9B91CEEF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1A78C-E8A7-4034-9C2F-E6CA1596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2545-DCEA-484F-ADD9-4426DD70C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99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B2BA8-6043-4EB7-83C4-5D9B8DA4F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F57897-C95F-42D1-BE53-E26D5DC4CB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8EA8BD-F5AE-48E1-A628-2BB9A3436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C504EB-3DD3-4F27-9B0B-A545CE05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2C57-9ACD-44A5-ACD8-9047BECF5CC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DA92B5-7765-4336-859E-85C6CC718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0281F-96CE-4116-847E-EB0D43A51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2545-DCEA-484F-ADD9-4426DD70C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83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A89A5B-5686-41C3-B4C9-057AAF2BF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4B3F8-6C7C-4BD4-8F7C-186DA884E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C0A9A-82BD-4077-8CC8-F0F7F2F14A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82C57-9ACD-44A5-ACD8-9047BECF5CCC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9011E-2289-4835-9EEB-C72425D70A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D85FF-56B3-4514-A5D7-45EFFE2AE7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42545-DCEA-484F-ADD9-4426DD70C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66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3483D-C41B-4EED-B0CD-4EE98C7EE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GB" sz="5400" dirty="0"/>
              <a:t>Staff Survey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EED54-C52E-4A62-9F5F-5D5B1409C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n-GB" sz="1900" dirty="0"/>
              <a:t>Response to the staff satisfaction survey and the opportunity to look at what we can change to continue to improve.</a:t>
            </a: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Text&#10;&#10;Description automatically generated with low confidence">
            <a:extLst>
              <a:ext uri="{FF2B5EF4-FFF2-40B4-BE49-F238E27FC236}">
                <a16:creationId xmlns:a16="http://schemas.microsoft.com/office/drawing/2014/main" id="{C12C8A0D-32A4-4561-9D87-FE8CA845B9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7" r="-1" b="1418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68352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B64F58-BD94-4194-854E-8DC3050FB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4318" y="225129"/>
            <a:ext cx="7721861" cy="1078858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/>
              <a:t>Q8, Do you feel like your colleagues give each other respect here?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3A7009A-23A4-4E7B-B187-C30B25B9E07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1238" y="801688"/>
          <a:ext cx="5305425" cy="5230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7E9F6847-C3C2-4195-A746-BCA2F9D2EA59}"/>
              </a:ext>
            </a:extLst>
          </p:cNvPr>
          <p:cNvGraphicFramePr>
            <a:graphicFrameLocks/>
          </p:cNvGraphicFramePr>
          <p:nvPr/>
        </p:nvGraphicFramePr>
        <p:xfrm>
          <a:off x="5248088" y="494859"/>
          <a:ext cx="6630145" cy="5552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32511B8-0630-8C48-F96B-73D2083872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2903792"/>
              </p:ext>
            </p:extLst>
          </p:nvPr>
        </p:nvGraphicFramePr>
        <p:xfrm>
          <a:off x="6748627" y="1654032"/>
          <a:ext cx="4416510" cy="4077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1355AE3-F785-EA0E-18C7-B25D936B662D}"/>
              </a:ext>
            </a:extLst>
          </p:cNvPr>
          <p:cNvSpPr txBox="1"/>
          <p:nvPr/>
        </p:nvSpPr>
        <p:spPr>
          <a:xfrm>
            <a:off x="552226" y="1302038"/>
            <a:ext cx="6094268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“I am treated equally.”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5AB8A1-BD23-7814-03D3-FFD3AB2EC34C}"/>
              </a:ext>
            </a:extLst>
          </p:cNvPr>
          <p:cNvSpPr txBox="1"/>
          <p:nvPr/>
        </p:nvSpPr>
        <p:spPr>
          <a:xfrm>
            <a:off x="165062" y="2286188"/>
            <a:ext cx="6094268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“Our staff team work well together.”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8722B8-2C16-0C31-5196-5C7E7F63E144}"/>
              </a:ext>
            </a:extLst>
          </p:cNvPr>
          <p:cNvSpPr txBox="1"/>
          <p:nvPr/>
        </p:nvSpPr>
        <p:spPr>
          <a:xfrm>
            <a:off x="165062" y="3145812"/>
            <a:ext cx="4878759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“Although I do not come into contact with many colleagues, I think the culture at Disability Positive helps to promote respect amongst colleagues.”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1E4828-2E00-405D-2477-164CF779D26A}"/>
              </a:ext>
            </a:extLst>
          </p:cNvPr>
          <p:cNvSpPr txBox="1"/>
          <p:nvPr/>
        </p:nvSpPr>
        <p:spPr>
          <a:xfrm>
            <a:off x="165062" y="4835058"/>
            <a:ext cx="5251118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“I have never felt disrespected in the workplace.”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234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B64F58-BD94-4194-854E-8DC3050FB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995" y="872124"/>
            <a:ext cx="8073675" cy="36933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700" b="1" dirty="0">
                <a:effectLst/>
                <a:latin typeface="+mn-lt"/>
                <a:ea typeface="Times New Roman" panose="02020603050405020304" pitchFamily="18" charset="0"/>
              </a:rPr>
              <a:t>Q9, Does our workplace environment reflect our values? (</a:t>
            </a:r>
            <a:r>
              <a:rPr lang="en-GB" sz="2700" b="1" dirty="0">
                <a:latin typeface="+mn-lt"/>
                <a:ea typeface="Times New Roman" panose="02020603050405020304" pitchFamily="18" charset="0"/>
              </a:rPr>
              <a:t>Positive, Collaborative, Representative, Ambitious, Trustworthy)</a:t>
            </a:r>
            <a:b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sz="28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3A7009A-23A4-4E7B-B187-C30B25B9E07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1238" y="801688"/>
          <a:ext cx="5305425" cy="5230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EA92597-8F99-9847-5913-8FDCFB43E555}"/>
              </a:ext>
            </a:extLst>
          </p:cNvPr>
          <p:cNvSpPr txBox="1"/>
          <p:nvPr/>
        </p:nvSpPr>
        <p:spPr>
          <a:xfrm>
            <a:off x="97166" y="1056790"/>
            <a:ext cx="414607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kern="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“The team has a can-do attitude to any challenges present.”</a:t>
            </a:r>
            <a:endParaRPr lang="en-GB" sz="17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9050D9-81D6-2F01-D228-5A29A7B82CBF}"/>
              </a:ext>
            </a:extLst>
          </p:cNvPr>
          <p:cNvSpPr txBox="1"/>
          <p:nvPr/>
        </p:nvSpPr>
        <p:spPr>
          <a:xfrm>
            <a:off x="192614" y="3021425"/>
            <a:ext cx="492769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kern="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“We're always keen to make sure clients come away with the best outcome.”</a:t>
            </a:r>
            <a:endParaRPr lang="en-GB" sz="17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22D572-B25C-C5F8-54AB-A237D5D6D90C}"/>
              </a:ext>
            </a:extLst>
          </p:cNvPr>
          <p:cNvSpPr txBox="1"/>
          <p:nvPr/>
        </p:nvSpPr>
        <p:spPr>
          <a:xfrm>
            <a:off x="-9126" y="3748531"/>
            <a:ext cx="5232128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kern="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“The work we do collaborating with the community is one of my favourite attributes of this workplace.”</a:t>
            </a:r>
            <a:endParaRPr lang="en-GB" sz="17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742FE9-E87D-CBA5-DA45-80B266E65826}"/>
              </a:ext>
            </a:extLst>
          </p:cNvPr>
          <p:cNvSpPr txBox="1"/>
          <p:nvPr/>
        </p:nvSpPr>
        <p:spPr>
          <a:xfrm>
            <a:off x="385511" y="4678344"/>
            <a:ext cx="6094268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kern="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lang="en-GB" sz="1700" kern="0" dirty="0">
                <a:solidFill>
                  <a:schemeClr val="bg1"/>
                </a:solidFill>
                <a:latin typeface="Verdana Pro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GB" sz="1700" kern="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 company is clear on its values.”</a:t>
            </a:r>
            <a:endParaRPr lang="en-GB" sz="17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137D74-0C7D-9BE6-3173-FE57F19DDF12}"/>
              </a:ext>
            </a:extLst>
          </p:cNvPr>
          <p:cNvSpPr txBox="1"/>
          <p:nvPr/>
        </p:nvSpPr>
        <p:spPr>
          <a:xfrm>
            <a:off x="152624" y="1771099"/>
            <a:ext cx="4486441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kern="0" dirty="0">
                <a:solidFill>
                  <a:schemeClr val="bg1"/>
                </a:solidFill>
                <a:latin typeface="Verdana Pro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lang="en-GB" sz="1700" kern="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manager just introduced some planned changes in the department, which is going to lead to increase efficiency.”</a:t>
            </a:r>
            <a:endParaRPr lang="en-GB" sz="17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BF32FC-7732-EFAC-4B0A-1FE067DC19F1}"/>
              </a:ext>
            </a:extLst>
          </p:cNvPr>
          <p:cNvSpPr txBox="1"/>
          <p:nvPr/>
        </p:nvSpPr>
        <p:spPr>
          <a:xfrm>
            <a:off x="72643" y="5167649"/>
            <a:ext cx="4566422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kern="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“The strategy has set out the ambitious growth of the organisation which is exciting.”</a:t>
            </a:r>
            <a:endParaRPr lang="en-GB" sz="1700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5F3AA61-6C79-1DA6-8D40-BE90437D0C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617562"/>
              </p:ext>
            </p:extLst>
          </p:nvPr>
        </p:nvGraphicFramePr>
        <p:xfrm>
          <a:off x="6922276" y="2209512"/>
          <a:ext cx="4379985" cy="3374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48218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B64F58-BD94-4194-854E-8DC3050FB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2918" y="444314"/>
            <a:ext cx="5131166" cy="758500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</a:rPr>
              <a:t>Q10, How are you feeling today?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3A7009A-23A4-4E7B-B187-C30B25B9E07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1238" y="801688"/>
          <a:ext cx="5305425" cy="5230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DF589B3-0926-48D8-9DE2-72DA61334F4C}"/>
              </a:ext>
            </a:extLst>
          </p:cNvPr>
          <p:cNvSpPr/>
          <p:nvPr/>
        </p:nvSpPr>
        <p:spPr>
          <a:xfrm>
            <a:off x="319181" y="1648925"/>
            <a:ext cx="39256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😂 extremely happy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040DDE-2A87-4977-82FA-B73E2D93CA22}"/>
              </a:ext>
            </a:extLst>
          </p:cNvPr>
          <p:cNvSpPr/>
          <p:nvPr/>
        </p:nvSpPr>
        <p:spPr>
          <a:xfrm>
            <a:off x="2329279" y="2405628"/>
            <a:ext cx="40477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😊 happy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5EB5E9-0EBA-4C24-AF9C-068B70DD0429}"/>
              </a:ext>
            </a:extLst>
          </p:cNvPr>
          <p:cNvSpPr/>
          <p:nvPr/>
        </p:nvSpPr>
        <p:spPr>
          <a:xfrm>
            <a:off x="541900" y="2829963"/>
            <a:ext cx="40477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🤔 bored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C8E566-90B7-40FD-A947-75BD1EEEFBE7}"/>
              </a:ext>
            </a:extLst>
          </p:cNvPr>
          <p:cNvSpPr/>
          <p:nvPr/>
        </p:nvSpPr>
        <p:spPr>
          <a:xfrm>
            <a:off x="2822872" y="4330191"/>
            <a:ext cx="31645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😥 sad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185C36-59E3-4201-830E-A735DB7A2C98}"/>
              </a:ext>
            </a:extLst>
          </p:cNvPr>
          <p:cNvSpPr/>
          <p:nvPr/>
        </p:nvSpPr>
        <p:spPr>
          <a:xfrm>
            <a:off x="541900" y="4568894"/>
            <a:ext cx="46654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😢 upset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E09962-C4ED-47A1-9370-82A66B780F45}"/>
              </a:ext>
            </a:extLst>
          </p:cNvPr>
          <p:cNvSpPr/>
          <p:nvPr/>
        </p:nvSpPr>
        <p:spPr>
          <a:xfrm>
            <a:off x="1655105" y="5249881"/>
            <a:ext cx="2996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😠 angry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CAD6CD-6799-AECD-8B6D-D9197C7FBE01}"/>
              </a:ext>
            </a:extLst>
          </p:cNvPr>
          <p:cNvSpPr/>
          <p:nvPr/>
        </p:nvSpPr>
        <p:spPr>
          <a:xfrm>
            <a:off x="2726947" y="3304990"/>
            <a:ext cx="40477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 </a:t>
            </a:r>
            <a:r>
              <a:rPr lang="en-GB" sz="1600" dirty="0">
                <a:solidFill>
                  <a:schemeClr val="bg1"/>
                </a:solidFill>
                <a:latin typeface="Segoe UI Emoji" panose="020B0502040204020203" pitchFamily="34" charset="0"/>
                <a:ea typeface="Segoe UI Emoji" panose="020B0502040204020203" pitchFamily="34" charset="0"/>
              </a:rPr>
              <a:t>👍  </a:t>
            </a:r>
            <a:r>
              <a:rPr lang="en-GB" sz="1600" dirty="0">
                <a:solidFill>
                  <a:schemeClr val="bg1"/>
                </a:solidFill>
              </a:rPr>
              <a:t>OK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F07EDC-8F2B-846B-3135-3A4D87E60F72}"/>
              </a:ext>
            </a:extLst>
          </p:cNvPr>
          <p:cNvSpPr/>
          <p:nvPr/>
        </p:nvSpPr>
        <p:spPr>
          <a:xfrm>
            <a:off x="933267" y="3739480"/>
            <a:ext cx="40477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Segoe UI Emoji" panose="020B0502040204020203" pitchFamily="34" charset="0"/>
                <a:ea typeface="Segoe UI Emoji" panose="020B0502040204020203" pitchFamily="34" charset="0"/>
              </a:rPr>
              <a:t>😴 </a:t>
            </a:r>
            <a:r>
              <a:rPr lang="en-GB" sz="1600" dirty="0">
                <a:solidFill>
                  <a:schemeClr val="bg1"/>
                </a:solidFill>
              </a:rPr>
              <a:t>Tired 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B4AA759F-D01A-1887-A59C-56B8098ADA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700503"/>
              </p:ext>
            </p:extLst>
          </p:nvPr>
        </p:nvGraphicFramePr>
        <p:xfrm>
          <a:off x="5914305" y="1743631"/>
          <a:ext cx="5186250" cy="3991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74728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75009B-ACD5-4736-8E3F-30ED7203D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GB" sz="2400" dirty="0"/>
              <a:t>Breakdown of staff responses by Department</a:t>
            </a:r>
            <a:br>
              <a:rPr lang="en-GB" sz="2400" dirty="0"/>
            </a:br>
            <a:r>
              <a:rPr lang="en-GB" sz="2400" dirty="0"/>
              <a:t>Total Number of staff participants: 50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06A821-1D51-AB40-4A0D-5BB178445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CFEA906-E818-4846-7179-B1061E0B88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386034"/>
              </p:ext>
            </p:extLst>
          </p:nvPr>
        </p:nvGraphicFramePr>
        <p:xfrm>
          <a:off x="992435" y="1894881"/>
          <a:ext cx="10506457" cy="3873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631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98D3CC-E229-44F2-A936-C3D5DB120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289" y="320345"/>
            <a:ext cx="10341305" cy="32906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400" b="1" dirty="0"/>
              <a:t>Q1, Overall, Do you feel that Disability Positive is a good place to work?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06C08B-23BC-43F5-B9C5-DF9DE2AF5BF8}"/>
              </a:ext>
            </a:extLst>
          </p:cNvPr>
          <p:cNvSpPr/>
          <p:nvPr/>
        </p:nvSpPr>
        <p:spPr>
          <a:xfrm flipH="1">
            <a:off x="85025" y="2864809"/>
            <a:ext cx="612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5A81E82-E145-D018-0882-7728B00DC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347" y="681036"/>
            <a:ext cx="12247671" cy="760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F082F99-4286-E141-5964-8A45936928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4739461"/>
              </p:ext>
            </p:extLst>
          </p:nvPr>
        </p:nvGraphicFramePr>
        <p:xfrm>
          <a:off x="6167135" y="1744524"/>
          <a:ext cx="5023640" cy="3571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77D4B007-16CB-D1ED-5593-2A0D5B996023}"/>
              </a:ext>
            </a:extLst>
          </p:cNvPr>
          <p:cNvSpPr txBox="1">
            <a:spLocks/>
          </p:cNvSpPr>
          <p:nvPr/>
        </p:nvSpPr>
        <p:spPr>
          <a:xfrm>
            <a:off x="269117" y="1088481"/>
            <a:ext cx="3314055" cy="812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b="1" dirty="0"/>
              <a:t>100% said Disability Positive was a good, very good or awesome place to work!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435F122-BE84-4804-3B5E-7515D0DA0510}"/>
              </a:ext>
            </a:extLst>
          </p:cNvPr>
          <p:cNvSpPr txBox="1">
            <a:spLocks/>
          </p:cNvSpPr>
          <p:nvPr/>
        </p:nvSpPr>
        <p:spPr>
          <a:xfrm>
            <a:off x="-27974" y="1983779"/>
            <a:ext cx="3669161" cy="8121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2100" dirty="0">
              <a:solidFill>
                <a:schemeClr val="bg1"/>
              </a:solidFill>
              <a:latin typeface="Verdana Pro" panose="020B0604030504040204" pitchFamily="34" charset="0"/>
            </a:endParaRPr>
          </a:p>
          <a:p>
            <a:pPr algn="ctr"/>
            <a:r>
              <a:rPr lang="en-GB" sz="1800" dirty="0">
                <a:solidFill>
                  <a:schemeClr val="bg1"/>
                </a:solidFill>
                <a:latin typeface="Verdana Pro" panose="020B0604030504040204" pitchFamily="34" charset="0"/>
              </a:rPr>
              <a:t>“friendly colleagues and excellent management.”</a:t>
            </a:r>
          </a:p>
          <a:p>
            <a:pPr algn="ctr"/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9C8B5A9-9609-559A-76AF-435778B0C6B6}"/>
              </a:ext>
            </a:extLst>
          </p:cNvPr>
          <p:cNvSpPr txBox="1">
            <a:spLocks/>
          </p:cNvSpPr>
          <p:nvPr/>
        </p:nvSpPr>
        <p:spPr>
          <a:xfrm>
            <a:off x="528878" y="2927614"/>
            <a:ext cx="3895160" cy="812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1800" dirty="0">
              <a:effectLst/>
              <a:latin typeface="Verdana Pro" panose="020B060403050404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“Welcoming, very inclusive approach </a:t>
            </a:r>
            <a:r>
              <a:rPr lang="en-GB" sz="1700" dirty="0">
                <a:solidFill>
                  <a:schemeClr val="bg1"/>
                </a:solidFill>
                <a:latin typeface="Verdana Pro" panose="020B0604030504040204" pitchFamily="34" charset="0"/>
              </a:rPr>
              <a:t>in</a:t>
            </a:r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 the work place.”</a:t>
            </a:r>
            <a:endParaRPr lang="en-GB" sz="1700" dirty="0">
              <a:solidFill>
                <a:schemeClr val="bg1"/>
              </a:solidFill>
              <a:effectLst/>
              <a:latin typeface="Verdana Pro" panose="020B0604030504040204" pitchFamily="34" charset="0"/>
              <a:ea typeface="Calibri" panose="020F0502020204030204" pitchFamily="34" charset="0"/>
            </a:endParaRPr>
          </a:p>
          <a:p>
            <a:pPr algn="ctr"/>
            <a:endParaRPr lang="en-GB" sz="2400" dirty="0">
              <a:solidFill>
                <a:srgbClr val="FFFFFF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C2CF832-E720-07FC-E8EA-C16946A622DF}"/>
              </a:ext>
            </a:extLst>
          </p:cNvPr>
          <p:cNvSpPr txBox="1">
            <a:spLocks/>
          </p:cNvSpPr>
          <p:nvPr/>
        </p:nvSpPr>
        <p:spPr>
          <a:xfrm>
            <a:off x="146284" y="4062101"/>
            <a:ext cx="3669161" cy="8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800" dirty="0">
                <a:solidFill>
                  <a:schemeClr val="bg1"/>
                </a:solidFill>
                <a:latin typeface="Verdana Pro" panose="020B0604030504040204" pitchFamily="34" charset="0"/>
              </a:rPr>
              <a:t>“Everyone supports each other and we are able to come up with new ideas that are listened to.”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6E9393A-A26B-3182-CA09-FC38A34BB06A}"/>
              </a:ext>
            </a:extLst>
          </p:cNvPr>
          <p:cNvSpPr txBox="1">
            <a:spLocks/>
          </p:cNvSpPr>
          <p:nvPr/>
        </p:nvSpPr>
        <p:spPr>
          <a:xfrm>
            <a:off x="269117" y="5074105"/>
            <a:ext cx="3669161" cy="1116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“Great people and great terms and conditions.”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en-GB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796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98D3CC-E229-44F2-A936-C3D5DB120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8309" y="434260"/>
            <a:ext cx="7855526" cy="443342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/>
              <a:t>Q2, Do you understand how your role contributes to the overall Company strategy?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285441-5229-46D9-AAAC-1C4C73B4AE51}"/>
              </a:ext>
            </a:extLst>
          </p:cNvPr>
          <p:cNvSpPr/>
          <p:nvPr/>
        </p:nvSpPr>
        <p:spPr>
          <a:xfrm>
            <a:off x="202099" y="1617659"/>
            <a:ext cx="35363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7E8FFE0-A987-C12C-8421-71E50BC9FD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729571"/>
              </p:ext>
            </p:extLst>
          </p:nvPr>
        </p:nvGraphicFramePr>
        <p:xfrm>
          <a:off x="5915437" y="1402621"/>
          <a:ext cx="5036580" cy="4052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2DAFC31B-B277-DEE9-A125-79611D94FB92}"/>
              </a:ext>
            </a:extLst>
          </p:cNvPr>
          <p:cNvSpPr txBox="1">
            <a:spLocks/>
          </p:cNvSpPr>
          <p:nvPr/>
        </p:nvSpPr>
        <p:spPr>
          <a:xfrm>
            <a:off x="-177703" y="1515770"/>
            <a:ext cx="4173210" cy="2397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700" kern="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“I know where our team and responsibility fits in.”</a:t>
            </a:r>
            <a:endParaRPr lang="en-GB" sz="1700" b="1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AA81FBC-AC49-8220-B6B0-07198A4140ED}"/>
              </a:ext>
            </a:extLst>
          </p:cNvPr>
          <p:cNvSpPr txBox="1">
            <a:spLocks/>
          </p:cNvSpPr>
          <p:nvPr/>
        </p:nvSpPr>
        <p:spPr>
          <a:xfrm>
            <a:off x="442287" y="2781260"/>
            <a:ext cx="4173210" cy="2397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“My role in doing the data migration is important in helping the company continue to deliver outstanding support to the clients.”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en-GB" sz="17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2590CC-262F-9D52-DB54-D9AA339D2E6A}"/>
              </a:ext>
            </a:extLst>
          </p:cNvPr>
          <p:cNvSpPr txBox="1"/>
          <p:nvPr/>
        </p:nvSpPr>
        <p:spPr>
          <a:xfrm>
            <a:off x="534424" y="3801219"/>
            <a:ext cx="4292503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“Through 1:1's and yearly appraisal where we discuss how we have contributed to the strategy.”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56F49B-4F25-F476-89E0-6C15B1EE963E}"/>
              </a:ext>
            </a:extLst>
          </p:cNvPr>
          <p:cNvSpPr txBox="1"/>
          <p:nvPr/>
        </p:nvSpPr>
        <p:spPr>
          <a:xfrm>
            <a:off x="285379" y="5168824"/>
            <a:ext cx="3753372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“Recruitment pack and website gives detail on this.”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/>
            <a:endParaRPr lang="en-GB" sz="1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23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98D3CC-E229-44F2-A936-C3D5DB120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8688" y="345898"/>
            <a:ext cx="8554766" cy="540611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/>
              <a:t>Q3, On a scale of 1-10 (1 being terrible and 10 being terrific) how would you rate your work life balance overall?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BC03287-2FB0-454F-9E16-9931E205C2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9357"/>
              </p:ext>
            </p:extLst>
          </p:nvPr>
        </p:nvGraphicFramePr>
        <p:xfrm>
          <a:off x="6640876" y="1535201"/>
          <a:ext cx="4633260" cy="3379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21A8AA7-D6C4-B770-13A7-54DC0DE42775}"/>
              </a:ext>
            </a:extLst>
          </p:cNvPr>
          <p:cNvSpPr txBox="1"/>
          <p:nvPr/>
        </p:nvSpPr>
        <p:spPr>
          <a:xfrm>
            <a:off x="146431" y="1289185"/>
            <a:ext cx="41433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“I can manage my work life balance very well.”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F6C072-9077-AF79-4D93-FFECFD8B36C2}"/>
              </a:ext>
            </a:extLst>
          </p:cNvPr>
          <p:cNvSpPr txBox="1"/>
          <p:nvPr/>
        </p:nvSpPr>
        <p:spPr>
          <a:xfrm>
            <a:off x="235061" y="4785944"/>
            <a:ext cx="498117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“Good, improving as adaptation to the new payroll software continues.”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/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552B53-5B46-1DDD-1749-5DEC415B215E}"/>
              </a:ext>
            </a:extLst>
          </p:cNvPr>
          <p:cNvSpPr txBox="1"/>
          <p:nvPr/>
        </p:nvSpPr>
        <p:spPr>
          <a:xfrm>
            <a:off x="360634" y="2412165"/>
            <a:ext cx="39291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800" kern="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“Condensed working hours have improved this.”</a:t>
            </a:r>
            <a:endParaRPr lang="en-GB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83FA06-2B44-549E-A610-4566A3775EFF}"/>
              </a:ext>
            </a:extLst>
          </p:cNvPr>
          <p:cNvSpPr txBox="1"/>
          <p:nvPr/>
        </p:nvSpPr>
        <p:spPr>
          <a:xfrm>
            <a:off x="318188" y="3460555"/>
            <a:ext cx="433693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SzPts val="1100"/>
            </a:pPr>
            <a:r>
              <a:rPr lang="en-GB" sz="18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“Home working and the condensed hours pilot is working perfectly for my caring responsibilities.”</a:t>
            </a:r>
            <a:endParaRPr lang="en-GB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295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B64F58-BD94-4194-854E-8DC3050FB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564" y="317738"/>
            <a:ext cx="8057245" cy="56993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400" b="1" dirty="0"/>
              <a:t>Q4, Do you believe you’ll be able to reach your full potential here, or gain the skills to progress your career?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3A7009A-23A4-4E7B-B187-C30B25B9E0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304051"/>
              </p:ext>
            </p:extLst>
          </p:nvPr>
        </p:nvGraphicFramePr>
        <p:xfrm>
          <a:off x="6091238" y="801688"/>
          <a:ext cx="5609235" cy="5230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7D87AD13-2C63-4EAF-8BF3-DA4D1BA04A62}"/>
              </a:ext>
            </a:extLst>
          </p:cNvPr>
          <p:cNvSpPr/>
          <p:nvPr/>
        </p:nvSpPr>
        <p:spPr>
          <a:xfrm>
            <a:off x="84309" y="4820117"/>
            <a:ext cx="469881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“I have been happy learning new skills within a new team providing additional knowledge and experience.”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2D1633D-EFE8-BD48-80A1-2B0257DFCF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82617"/>
              </p:ext>
            </p:extLst>
          </p:nvPr>
        </p:nvGraphicFramePr>
        <p:xfrm>
          <a:off x="6082111" y="1178598"/>
          <a:ext cx="5261264" cy="4266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5A3E551-3B88-B42F-299B-7D45B6DC9BE0}"/>
              </a:ext>
            </a:extLst>
          </p:cNvPr>
          <p:cNvSpPr txBox="1"/>
          <p:nvPr/>
        </p:nvSpPr>
        <p:spPr>
          <a:xfrm>
            <a:off x="220668" y="1424349"/>
            <a:ext cx="4080473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“people here are willing to teach and I am allocated with the jobs suitable to me.”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EAE989-9135-5996-6681-D5A6CEFD9BB8}"/>
              </a:ext>
            </a:extLst>
          </p:cNvPr>
          <p:cNvSpPr txBox="1"/>
          <p:nvPr/>
        </p:nvSpPr>
        <p:spPr>
          <a:xfrm>
            <a:off x="139951" y="2757935"/>
            <a:ext cx="5180194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“Yes, training always available to better knowledge.”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49C5A6-9179-D782-5500-20E380B693A4}"/>
              </a:ext>
            </a:extLst>
          </p:cNvPr>
          <p:cNvSpPr txBox="1"/>
          <p:nvPr/>
        </p:nvSpPr>
        <p:spPr>
          <a:xfrm>
            <a:off x="276052" y="3720726"/>
            <a:ext cx="4607674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kern="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“I feel I would be supported to progress my career, but I am currently happy at current level.”</a:t>
            </a:r>
            <a:endParaRPr lang="en-GB" sz="1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24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B64F58-BD94-4194-854E-8DC3050FB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000" y="288654"/>
            <a:ext cx="6168449" cy="856933"/>
          </a:xfrm>
        </p:spPr>
        <p:txBody>
          <a:bodyPr>
            <a:normAutofit fontScale="90000"/>
          </a:bodyPr>
          <a:lstStyle/>
          <a:p>
            <a:r>
              <a:rPr lang="en-GB" sz="2400" b="1" dirty="0"/>
              <a:t>Q5, Assuming funding is secure for such, do you foresee yourself working here one year from now?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3A7009A-23A4-4E7B-B187-C30B25B9E0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641916"/>
              </p:ext>
            </p:extLst>
          </p:nvPr>
        </p:nvGraphicFramePr>
        <p:xfrm>
          <a:off x="6082111" y="813594"/>
          <a:ext cx="5305425" cy="5230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C2965C5-740F-BCA1-5789-4C468A0E50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955407"/>
              </p:ext>
            </p:extLst>
          </p:nvPr>
        </p:nvGraphicFramePr>
        <p:xfrm>
          <a:off x="6629848" y="1340426"/>
          <a:ext cx="4471555" cy="3626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E1CAEB3-EE68-8F25-8263-7C9F9028945C}"/>
              </a:ext>
            </a:extLst>
          </p:cNvPr>
          <p:cNvSpPr txBox="1"/>
          <p:nvPr/>
        </p:nvSpPr>
        <p:spPr>
          <a:xfrm>
            <a:off x="-1" y="955963"/>
            <a:ext cx="450103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600" dirty="0">
                <a:solidFill>
                  <a:schemeClr val="bg1"/>
                </a:solidFill>
                <a:latin typeface="Verdana Pro" panose="020B0604030504040204" pitchFamily="34" charset="0"/>
                <a:ea typeface="Times New Roman" panose="02020603050405020304" pitchFamily="18" charset="0"/>
              </a:rPr>
              <a:t>“</a:t>
            </a:r>
            <a:r>
              <a:rPr lang="en-GB" sz="16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Definitely. I understand that my role is very dependent on funding which obviously can be worrying in terms of security but from what I have seen, the organisation makes every effort to redeploy staff and I'd certainly want to stay on.”</a:t>
            </a:r>
            <a:endParaRPr lang="en-GB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F9155B-95E9-3342-5F45-E8CEB9790656}"/>
              </a:ext>
            </a:extLst>
          </p:cNvPr>
          <p:cNvSpPr txBox="1"/>
          <p:nvPr/>
        </p:nvSpPr>
        <p:spPr>
          <a:xfrm>
            <a:off x="76648" y="2967334"/>
            <a:ext cx="5201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6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“If I continue in my current role and develop new payroll skills, I could see myself working here in future, if the opportunity is present.”</a:t>
            </a:r>
            <a:endParaRPr lang="en-GB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81871D-0B92-6DF2-8509-13276B920B98}"/>
              </a:ext>
            </a:extLst>
          </p:cNvPr>
          <p:cNvSpPr txBox="1"/>
          <p:nvPr/>
        </p:nvSpPr>
        <p:spPr>
          <a:xfrm>
            <a:off x="172332" y="4160286"/>
            <a:ext cx="52898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6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“Yes, I would like to carry on working with Disability Positive until I retire.”</a:t>
            </a:r>
            <a:endParaRPr lang="en-GB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897385-7983-8858-54F8-E02158F716D2}"/>
              </a:ext>
            </a:extLst>
          </p:cNvPr>
          <p:cNvSpPr txBox="1"/>
          <p:nvPr/>
        </p:nvSpPr>
        <p:spPr>
          <a:xfrm>
            <a:off x="78347" y="4824819"/>
            <a:ext cx="46391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6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“I really am passionate about Disability Positive and the clients that we support. Also, I love my team and the relationships that I am building.”</a:t>
            </a:r>
            <a:endParaRPr lang="en-GB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904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B64F58-BD94-4194-854E-8DC3050FB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300" y="158536"/>
            <a:ext cx="7640346" cy="1078858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/>
              <a:t>Q6 ,Do you believe your direct Line Manager gives you the support you need, e.g. in regular Supervision meetings?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3A7009A-23A4-4E7B-B187-C30B25B9E07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1238" y="801688"/>
          <a:ext cx="5305425" cy="5230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7E9F6847-C3C2-4195-A746-BCA2F9D2EA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3457228"/>
              </p:ext>
            </p:extLst>
          </p:nvPr>
        </p:nvGraphicFramePr>
        <p:xfrm>
          <a:off x="5274637" y="503708"/>
          <a:ext cx="6630145" cy="5552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5C72968-7007-64BD-C3E9-8FF8C18782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8960580"/>
              </p:ext>
            </p:extLst>
          </p:nvPr>
        </p:nvGraphicFramePr>
        <p:xfrm>
          <a:off x="5680364" y="1280553"/>
          <a:ext cx="4835236" cy="3998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8E3B7C6-DAC9-F993-C331-7AA5C66DFDA3}"/>
              </a:ext>
            </a:extLst>
          </p:cNvPr>
          <p:cNvSpPr txBox="1"/>
          <p:nvPr/>
        </p:nvSpPr>
        <p:spPr>
          <a:xfrm>
            <a:off x="149861" y="1299421"/>
            <a:ext cx="3954834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“My manager is available when needed and responsive to emails and questions.”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79A0CD-4AF4-4F74-BEEF-C33C4126406E}"/>
              </a:ext>
            </a:extLst>
          </p:cNvPr>
          <p:cNvSpPr txBox="1"/>
          <p:nvPr/>
        </p:nvSpPr>
        <p:spPr>
          <a:xfrm>
            <a:off x="131452" y="2680292"/>
            <a:ext cx="6094268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“Manager always available for discussion.”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2592CC-7E1B-0AB6-3CB5-6BA9F79B030A}"/>
              </a:ext>
            </a:extLst>
          </p:cNvPr>
          <p:cNvSpPr txBox="1"/>
          <p:nvPr/>
        </p:nvSpPr>
        <p:spPr>
          <a:xfrm>
            <a:off x="241903" y="3481326"/>
            <a:ext cx="4930342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“Line Manager runs an 'open door' policy, no requirement to wait for supervision to resolve any issues.”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0CD81C-0F20-CA98-9A98-62DAF43D74C4}"/>
              </a:ext>
            </a:extLst>
          </p:cNvPr>
          <p:cNvSpPr txBox="1"/>
          <p:nvPr/>
        </p:nvSpPr>
        <p:spPr>
          <a:xfrm>
            <a:off x="199027" y="4856876"/>
            <a:ext cx="4490639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“Since joining the team I have received regular supervision meetings to monitor progress.”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207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B64F58-BD94-4194-854E-8DC3050FB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9688" y="137462"/>
            <a:ext cx="7856279" cy="1078858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/>
              <a:t>Q7, Do you feel like the communication about what’s going on across Disability Positive is effective?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3A7009A-23A4-4E7B-B187-C30B25B9E07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1238" y="801688"/>
          <a:ext cx="5305425" cy="5230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7E9F6847-C3C2-4195-A746-BCA2F9D2EA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4528639"/>
              </p:ext>
            </p:extLst>
          </p:nvPr>
        </p:nvGraphicFramePr>
        <p:xfrm>
          <a:off x="5248088" y="494859"/>
          <a:ext cx="6630145" cy="5552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EB3897F-9C63-25CF-1A07-F0CA4A5995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8440407"/>
              </p:ext>
            </p:extLst>
          </p:nvPr>
        </p:nvGraphicFramePr>
        <p:xfrm>
          <a:off x="5952388" y="1283610"/>
          <a:ext cx="4658591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3C97243-21B2-4F19-2A2D-790F2A1E218E}"/>
              </a:ext>
            </a:extLst>
          </p:cNvPr>
          <p:cNvSpPr txBox="1"/>
          <p:nvPr/>
        </p:nvSpPr>
        <p:spPr>
          <a:xfrm>
            <a:off x="557673" y="3008856"/>
            <a:ext cx="4535533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“Yes, we get regular emails as to what's going on.”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4BCC8A-40C2-A73B-3AEA-48DD8C76D912}"/>
              </a:ext>
            </a:extLst>
          </p:cNvPr>
          <p:cNvSpPr txBox="1"/>
          <p:nvPr/>
        </p:nvSpPr>
        <p:spPr>
          <a:xfrm>
            <a:off x="156266" y="1709444"/>
            <a:ext cx="445275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“The newsletter is a good way of keeping up to date.”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D30404-AB74-41A3-5E80-AC88EF965765}"/>
              </a:ext>
            </a:extLst>
          </p:cNvPr>
          <p:cNvSpPr txBox="1"/>
          <p:nvPr/>
        </p:nvSpPr>
        <p:spPr>
          <a:xfrm>
            <a:off x="156266" y="4301970"/>
            <a:ext cx="451290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700" dirty="0">
                <a:solidFill>
                  <a:schemeClr val="bg1"/>
                </a:solidFill>
                <a:effectLst/>
                <a:latin typeface="Verdana Pro" panose="020B0604030504040204" pitchFamily="34" charset="0"/>
                <a:ea typeface="Times New Roman" panose="02020603050405020304" pitchFamily="18" charset="0"/>
              </a:rPr>
              <a:t>“I personally think the monthly staff newsletter is a great way of keeping up to date with the great work across the organisation departments.”</a:t>
            </a:r>
            <a:endParaRPr lang="en-GB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94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7030A0"/>
      </a:accent1>
      <a:accent2>
        <a:srgbClr val="7030A0"/>
      </a:accent2>
      <a:accent3>
        <a:srgbClr val="7030A0"/>
      </a:accent3>
      <a:accent4>
        <a:srgbClr val="7030A0"/>
      </a:accent4>
      <a:accent5>
        <a:srgbClr val="7030A0"/>
      </a:accent5>
      <a:accent6>
        <a:srgbClr val="6F8183"/>
      </a:accent6>
      <a:hlink>
        <a:srgbClr val="7030A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B0349A6E74C24F8C841592D1B47794" ma:contentTypeVersion="0" ma:contentTypeDescription="Create a new document." ma:contentTypeScope="" ma:versionID="638745e7bd5ff0e82a5cb1bb12c7a8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8219201cdecab25a8c33ffa15fe8db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F3C549-C6FA-41CF-B46C-1C9DEF5CB0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E87C672-5482-4206-8FBB-177E2D36CB71}">
  <ds:schemaRefs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4DB55276-A0CE-4920-B0B0-DB9FD7EC59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5125</TotalTime>
  <Words>920</Words>
  <Application>Microsoft Office PowerPoint</Application>
  <PresentationFormat>Widescreen</PresentationFormat>
  <Paragraphs>80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Segoe UI Emoji</vt:lpstr>
      <vt:lpstr>Times New Roman</vt:lpstr>
      <vt:lpstr>Verdana</vt:lpstr>
      <vt:lpstr>Verdana Pro</vt:lpstr>
      <vt:lpstr>Office Theme</vt:lpstr>
      <vt:lpstr>Staff Survey 2023</vt:lpstr>
      <vt:lpstr>Breakdown of staff responses by Department Total Number of staff participants: 50</vt:lpstr>
      <vt:lpstr>Q1, Overall, Do you feel that Disability Positive is a good place to work?</vt:lpstr>
      <vt:lpstr>Q2, Do you understand how your role contributes to the overall Company strategy?</vt:lpstr>
      <vt:lpstr>Q3, On a scale of 1-10 (1 being terrible and 10 being terrific) how would you rate your work life balance overall?</vt:lpstr>
      <vt:lpstr>Q4, Do you believe you’ll be able to reach your full potential here, or gain the skills to progress your career?</vt:lpstr>
      <vt:lpstr>Q5, Assuming funding is secure for such, do you foresee yourself working here one year from now?</vt:lpstr>
      <vt:lpstr>Q6 ,Do you believe your direct Line Manager gives you the support you need, e.g. in regular Supervision meetings?</vt:lpstr>
      <vt:lpstr>Q7, Do you feel like the communication about what’s going on across Disability Positive is effective?</vt:lpstr>
      <vt:lpstr>Q8, Do you feel like your colleagues give each other respect here?</vt:lpstr>
      <vt:lpstr>Q9, Does our workplace environment reflect our values? (Positive, Collaborative, Representative, Ambitious, Trustworthy) </vt:lpstr>
      <vt:lpstr>Q10, How are you feeling today?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Survey 2020</dc:title>
  <dc:creator>HR</dc:creator>
  <cp:lastModifiedBy>Diane Christopherson</cp:lastModifiedBy>
  <cp:revision>48</cp:revision>
  <dcterms:created xsi:type="dcterms:W3CDTF">2021-01-18T13:28:59Z</dcterms:created>
  <dcterms:modified xsi:type="dcterms:W3CDTF">2024-03-05T15:28:24Z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0x010100D6B0349A6E74C24F8C841592D1B47794</vt:lpwstr>
  </property>
</Properties>
</file>